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6" r:id="rId3"/>
    <p:sldId id="279" r:id="rId4"/>
    <p:sldId id="282" r:id="rId5"/>
    <p:sldId id="296" r:id="rId6"/>
    <p:sldId id="285" r:id="rId7"/>
    <p:sldId id="284" r:id="rId8"/>
    <p:sldId id="273" r:id="rId9"/>
    <p:sldId id="265" r:id="rId10"/>
    <p:sldId id="297" r:id="rId11"/>
    <p:sldId id="298" r:id="rId12"/>
    <p:sldId id="299" r:id="rId13"/>
    <p:sldId id="300" r:id="rId14"/>
    <p:sldId id="301" r:id="rId15"/>
    <p:sldId id="274" r:id="rId16"/>
    <p:sldId id="277" r:id="rId17"/>
    <p:sldId id="304" r:id="rId18"/>
    <p:sldId id="268" r:id="rId19"/>
    <p:sldId id="275" r:id="rId20"/>
    <p:sldId id="260" r:id="rId21"/>
    <p:sldId id="287" r:id="rId22"/>
    <p:sldId id="272" r:id="rId23"/>
    <p:sldId id="288" r:id="rId24"/>
    <p:sldId id="302" r:id="rId25"/>
    <p:sldId id="306" r:id="rId26"/>
    <p:sldId id="305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C78"/>
    <a:srgbClr val="203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>
        <p:scale>
          <a:sx n="60" d="100"/>
          <a:sy n="60" d="100"/>
        </p:scale>
        <p:origin x="2532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1BD13-10D1-4FFF-AA5E-4BA05216D677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15C92E-697D-45A1-B374-210D3959712C}">
      <dgm:prSet phldrT="[Text]"/>
      <dgm:spPr/>
      <dgm:t>
        <a:bodyPr/>
        <a:lstStyle/>
        <a:p>
          <a:r>
            <a:rPr lang="en-US" dirty="0" smtClean="0"/>
            <a:t>Residential</a:t>
          </a:r>
          <a:endParaRPr lang="en-US" dirty="0"/>
        </a:p>
      </dgm:t>
    </dgm:pt>
    <dgm:pt modelId="{31D05EDC-2C9B-4C29-A96A-720A7E778C58}" type="parTrans" cxnId="{93EF6F1D-9D41-4FB5-AE45-15DB4F2BFE93}">
      <dgm:prSet/>
      <dgm:spPr/>
      <dgm:t>
        <a:bodyPr/>
        <a:lstStyle/>
        <a:p>
          <a:endParaRPr lang="en-US"/>
        </a:p>
      </dgm:t>
    </dgm:pt>
    <dgm:pt modelId="{126C9FC3-2626-453E-A6F4-C5AD2C79ECBA}" type="sibTrans" cxnId="{93EF6F1D-9D41-4FB5-AE45-15DB4F2BFE93}">
      <dgm:prSet/>
      <dgm:spPr/>
      <dgm:t>
        <a:bodyPr/>
        <a:lstStyle/>
        <a:p>
          <a:endParaRPr lang="en-US"/>
        </a:p>
      </dgm:t>
    </dgm:pt>
    <dgm:pt modelId="{3C407863-33ED-4567-9107-2297D22E4D05}">
      <dgm:prSet phldrT="[Text]"/>
      <dgm:spPr/>
      <dgm:t>
        <a:bodyPr/>
        <a:lstStyle/>
        <a:p>
          <a:r>
            <a:rPr lang="en-US" dirty="0" smtClean="0"/>
            <a:t>Reports from Ocean County Recycling Centers.</a:t>
          </a:r>
          <a:endParaRPr lang="en-US" dirty="0"/>
        </a:p>
      </dgm:t>
    </dgm:pt>
    <dgm:pt modelId="{382F9490-7351-4972-ADCD-E7989D1C3473}" type="parTrans" cxnId="{F3E4E09C-A33C-48AA-81CD-4383909EF259}">
      <dgm:prSet/>
      <dgm:spPr/>
      <dgm:t>
        <a:bodyPr/>
        <a:lstStyle/>
        <a:p>
          <a:endParaRPr lang="en-US"/>
        </a:p>
      </dgm:t>
    </dgm:pt>
    <dgm:pt modelId="{BA4C5F8A-67B2-4F01-A57F-F1FFFADC46E6}" type="sibTrans" cxnId="{F3E4E09C-A33C-48AA-81CD-4383909EF259}">
      <dgm:prSet/>
      <dgm:spPr/>
      <dgm:t>
        <a:bodyPr/>
        <a:lstStyle/>
        <a:p>
          <a:endParaRPr lang="en-US"/>
        </a:p>
      </dgm:t>
    </dgm:pt>
    <dgm:pt modelId="{4AF06FC1-D0C4-4DA9-BCCE-1F14D12B393A}">
      <dgm:prSet phldrT="[Text]"/>
      <dgm:spPr/>
      <dgm:t>
        <a:bodyPr/>
        <a:lstStyle/>
        <a:p>
          <a:r>
            <a:rPr lang="en-US" dirty="0" smtClean="0"/>
            <a:t>Reports from vendors for materials received at your municipal center.</a:t>
          </a:r>
          <a:endParaRPr lang="en-US" dirty="0"/>
        </a:p>
      </dgm:t>
    </dgm:pt>
    <dgm:pt modelId="{83F4CC78-5D55-433F-A966-22CA8B49FF1A}" type="parTrans" cxnId="{9FDC9E66-40C5-4A2C-8D12-7D4C99D55815}">
      <dgm:prSet/>
      <dgm:spPr/>
      <dgm:t>
        <a:bodyPr/>
        <a:lstStyle/>
        <a:p>
          <a:endParaRPr lang="en-US"/>
        </a:p>
      </dgm:t>
    </dgm:pt>
    <dgm:pt modelId="{EDE97CA2-9B86-479A-B08A-63FB5D442246}" type="sibTrans" cxnId="{9FDC9E66-40C5-4A2C-8D12-7D4C99D55815}">
      <dgm:prSet/>
      <dgm:spPr/>
      <dgm:t>
        <a:bodyPr/>
        <a:lstStyle/>
        <a:p>
          <a:endParaRPr lang="en-US"/>
        </a:p>
      </dgm:t>
    </dgm:pt>
    <dgm:pt modelId="{85B23783-A662-41B9-9CDB-2E1A95577E3E}">
      <dgm:prSet phldrT="[Text]"/>
      <dgm:spPr/>
      <dgm:t>
        <a:bodyPr/>
        <a:lstStyle/>
        <a:p>
          <a:r>
            <a:rPr lang="en-US" dirty="0" smtClean="0"/>
            <a:t>Commercial</a:t>
          </a:r>
          <a:endParaRPr lang="en-US" dirty="0"/>
        </a:p>
      </dgm:t>
    </dgm:pt>
    <dgm:pt modelId="{403BEB4C-2105-4F71-983C-1CCF077A2F66}" type="parTrans" cxnId="{67F2631C-93C9-4D7B-8021-8F34552606B2}">
      <dgm:prSet/>
      <dgm:spPr/>
      <dgm:t>
        <a:bodyPr/>
        <a:lstStyle/>
        <a:p>
          <a:endParaRPr lang="en-US"/>
        </a:p>
      </dgm:t>
    </dgm:pt>
    <dgm:pt modelId="{91A36377-B9E4-40F3-BCD5-33844F05AE7A}" type="sibTrans" cxnId="{67F2631C-93C9-4D7B-8021-8F34552606B2}">
      <dgm:prSet/>
      <dgm:spPr/>
      <dgm:t>
        <a:bodyPr/>
        <a:lstStyle/>
        <a:p>
          <a:endParaRPr lang="en-US"/>
        </a:p>
      </dgm:t>
    </dgm:pt>
    <dgm:pt modelId="{8511A2CA-91D8-4CE2-A07F-DFAF0C4F92DF}">
      <dgm:prSet phldrT="[Text]"/>
      <dgm:spPr/>
      <dgm:t>
        <a:bodyPr/>
        <a:lstStyle/>
        <a:p>
          <a:r>
            <a:rPr lang="en-US" dirty="0" smtClean="0"/>
            <a:t>All other reports added to the Class A, B, C, or D folders.</a:t>
          </a:r>
          <a:endParaRPr lang="en-US" dirty="0"/>
        </a:p>
      </dgm:t>
    </dgm:pt>
    <dgm:pt modelId="{360C7AC0-01D6-40BB-BAFE-BB382383B69B}" type="parTrans" cxnId="{B2D8F475-DE3E-43F9-BC8F-5E81F9DACD15}">
      <dgm:prSet/>
      <dgm:spPr/>
      <dgm:t>
        <a:bodyPr/>
        <a:lstStyle/>
        <a:p>
          <a:endParaRPr lang="en-US"/>
        </a:p>
      </dgm:t>
    </dgm:pt>
    <dgm:pt modelId="{09D0B0E2-EA3A-49B2-9009-0D5DB4B1A60A}" type="sibTrans" cxnId="{B2D8F475-DE3E-43F9-BC8F-5E81F9DACD15}">
      <dgm:prSet/>
      <dgm:spPr/>
      <dgm:t>
        <a:bodyPr/>
        <a:lstStyle/>
        <a:p>
          <a:endParaRPr lang="en-US"/>
        </a:p>
      </dgm:t>
    </dgm:pt>
    <dgm:pt modelId="{C5A06E7C-4BD1-4C33-8C35-8AD00DBFCA99}">
      <dgm:prSet phldrT="[Text]"/>
      <dgm:spPr/>
      <dgm:t>
        <a:bodyPr/>
        <a:lstStyle/>
        <a:p>
          <a:r>
            <a:rPr lang="en-US" dirty="0" smtClean="0"/>
            <a:t>Any report received from items not collected at municipal or county recycling center.</a:t>
          </a:r>
          <a:endParaRPr lang="en-US" dirty="0"/>
        </a:p>
      </dgm:t>
    </dgm:pt>
    <dgm:pt modelId="{1082A914-4D48-43AE-A3BA-4CC6D204E063}" type="parTrans" cxnId="{E9BDD1A2-20A3-4208-B9EA-C8D5F53931FB}">
      <dgm:prSet/>
      <dgm:spPr/>
      <dgm:t>
        <a:bodyPr/>
        <a:lstStyle/>
        <a:p>
          <a:endParaRPr lang="en-US"/>
        </a:p>
      </dgm:t>
    </dgm:pt>
    <dgm:pt modelId="{9A54C3A0-BC10-4DAC-BCAC-5FAE808E856F}" type="sibTrans" cxnId="{E9BDD1A2-20A3-4208-B9EA-C8D5F53931FB}">
      <dgm:prSet/>
      <dgm:spPr/>
      <dgm:t>
        <a:bodyPr/>
        <a:lstStyle/>
        <a:p>
          <a:endParaRPr lang="en-US"/>
        </a:p>
      </dgm:t>
    </dgm:pt>
    <dgm:pt modelId="{08129563-55CC-47D8-BE8C-E279AD4802F3}" type="pres">
      <dgm:prSet presAssocID="{9771BD13-10D1-4FFF-AA5E-4BA05216D6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2F212C-194C-43CD-88CA-636FB3B9777E}" type="pres">
      <dgm:prSet presAssocID="{9915C92E-697D-45A1-B374-210D3959712C}" presName="composite" presStyleCnt="0"/>
      <dgm:spPr/>
    </dgm:pt>
    <dgm:pt modelId="{1B22F508-C792-4EFA-8D8A-DA182A8C651E}" type="pres">
      <dgm:prSet presAssocID="{9915C92E-697D-45A1-B374-210D3959712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BA539-F078-44E5-BEA1-C9479787F15A}" type="pres">
      <dgm:prSet presAssocID="{9915C92E-697D-45A1-B374-210D3959712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11535-7C73-415C-9AE3-88873173E189}" type="pres">
      <dgm:prSet presAssocID="{126C9FC3-2626-453E-A6F4-C5AD2C79ECBA}" presName="space" presStyleCnt="0"/>
      <dgm:spPr/>
    </dgm:pt>
    <dgm:pt modelId="{E5D9E1C1-3E64-4792-83DF-E584A59B7E28}" type="pres">
      <dgm:prSet presAssocID="{85B23783-A662-41B9-9CDB-2E1A95577E3E}" presName="composite" presStyleCnt="0"/>
      <dgm:spPr/>
    </dgm:pt>
    <dgm:pt modelId="{42D3C83B-E8C6-4F09-9DBE-34A61329B475}" type="pres">
      <dgm:prSet presAssocID="{85B23783-A662-41B9-9CDB-2E1A95577E3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93D6D-6942-4AB8-927C-41E39DE87D01}" type="pres">
      <dgm:prSet presAssocID="{85B23783-A662-41B9-9CDB-2E1A95577E3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E4E09C-A33C-48AA-81CD-4383909EF259}" srcId="{9915C92E-697D-45A1-B374-210D3959712C}" destId="{3C407863-33ED-4567-9107-2297D22E4D05}" srcOrd="0" destOrd="0" parTransId="{382F9490-7351-4972-ADCD-E7989D1C3473}" sibTransId="{BA4C5F8A-67B2-4F01-A57F-F1FFFADC46E6}"/>
    <dgm:cxn modelId="{8669925E-D087-4613-9640-3A9157A117BB}" type="presOf" srcId="{C5A06E7C-4BD1-4C33-8C35-8AD00DBFCA99}" destId="{72493D6D-6942-4AB8-927C-41E39DE87D01}" srcOrd="0" destOrd="1" presId="urn:microsoft.com/office/officeart/2005/8/layout/hList1"/>
    <dgm:cxn modelId="{67034C1C-B139-4180-B20B-AE11F97FE4B8}" type="presOf" srcId="{8511A2CA-91D8-4CE2-A07F-DFAF0C4F92DF}" destId="{72493D6D-6942-4AB8-927C-41E39DE87D01}" srcOrd="0" destOrd="0" presId="urn:microsoft.com/office/officeart/2005/8/layout/hList1"/>
    <dgm:cxn modelId="{E9BDD1A2-20A3-4208-B9EA-C8D5F53931FB}" srcId="{85B23783-A662-41B9-9CDB-2E1A95577E3E}" destId="{C5A06E7C-4BD1-4C33-8C35-8AD00DBFCA99}" srcOrd="1" destOrd="0" parTransId="{1082A914-4D48-43AE-A3BA-4CC6D204E063}" sibTransId="{9A54C3A0-BC10-4DAC-BCAC-5FAE808E856F}"/>
    <dgm:cxn modelId="{B2D8F475-DE3E-43F9-BC8F-5E81F9DACD15}" srcId="{85B23783-A662-41B9-9CDB-2E1A95577E3E}" destId="{8511A2CA-91D8-4CE2-A07F-DFAF0C4F92DF}" srcOrd="0" destOrd="0" parTransId="{360C7AC0-01D6-40BB-BAFE-BB382383B69B}" sibTransId="{09D0B0E2-EA3A-49B2-9009-0D5DB4B1A60A}"/>
    <dgm:cxn modelId="{D75FD10B-FC24-49A1-B007-77880475F148}" type="presOf" srcId="{9915C92E-697D-45A1-B374-210D3959712C}" destId="{1B22F508-C792-4EFA-8D8A-DA182A8C651E}" srcOrd="0" destOrd="0" presId="urn:microsoft.com/office/officeart/2005/8/layout/hList1"/>
    <dgm:cxn modelId="{E80E6451-A67B-4A62-88C7-4A81D49F48E8}" type="presOf" srcId="{4AF06FC1-D0C4-4DA9-BCCE-1F14D12B393A}" destId="{C59BA539-F078-44E5-BEA1-C9479787F15A}" srcOrd="0" destOrd="1" presId="urn:microsoft.com/office/officeart/2005/8/layout/hList1"/>
    <dgm:cxn modelId="{93EF6F1D-9D41-4FB5-AE45-15DB4F2BFE93}" srcId="{9771BD13-10D1-4FFF-AA5E-4BA05216D677}" destId="{9915C92E-697D-45A1-B374-210D3959712C}" srcOrd="0" destOrd="0" parTransId="{31D05EDC-2C9B-4C29-A96A-720A7E778C58}" sibTransId="{126C9FC3-2626-453E-A6F4-C5AD2C79ECBA}"/>
    <dgm:cxn modelId="{67F2631C-93C9-4D7B-8021-8F34552606B2}" srcId="{9771BD13-10D1-4FFF-AA5E-4BA05216D677}" destId="{85B23783-A662-41B9-9CDB-2E1A95577E3E}" srcOrd="1" destOrd="0" parTransId="{403BEB4C-2105-4F71-983C-1CCF077A2F66}" sibTransId="{91A36377-B9E4-40F3-BCD5-33844F05AE7A}"/>
    <dgm:cxn modelId="{C8D7D59A-E9EE-4AD0-AA73-CE1D93541460}" type="presOf" srcId="{3C407863-33ED-4567-9107-2297D22E4D05}" destId="{C59BA539-F078-44E5-BEA1-C9479787F15A}" srcOrd="0" destOrd="0" presId="urn:microsoft.com/office/officeart/2005/8/layout/hList1"/>
    <dgm:cxn modelId="{BAD08CBB-FD8B-4377-AADC-8FC06C7F8DD7}" type="presOf" srcId="{9771BD13-10D1-4FFF-AA5E-4BA05216D677}" destId="{08129563-55CC-47D8-BE8C-E279AD4802F3}" srcOrd="0" destOrd="0" presId="urn:microsoft.com/office/officeart/2005/8/layout/hList1"/>
    <dgm:cxn modelId="{3EBCEC72-A115-4E39-8FAF-AE749AFF7D9B}" type="presOf" srcId="{85B23783-A662-41B9-9CDB-2E1A95577E3E}" destId="{42D3C83B-E8C6-4F09-9DBE-34A61329B475}" srcOrd="0" destOrd="0" presId="urn:microsoft.com/office/officeart/2005/8/layout/hList1"/>
    <dgm:cxn modelId="{9FDC9E66-40C5-4A2C-8D12-7D4C99D55815}" srcId="{9915C92E-697D-45A1-B374-210D3959712C}" destId="{4AF06FC1-D0C4-4DA9-BCCE-1F14D12B393A}" srcOrd="1" destOrd="0" parTransId="{83F4CC78-5D55-433F-A966-22CA8B49FF1A}" sibTransId="{EDE97CA2-9B86-479A-B08A-63FB5D442246}"/>
    <dgm:cxn modelId="{946F1DA0-296E-409F-9E6F-604CD5364872}" type="presParOf" srcId="{08129563-55CC-47D8-BE8C-E279AD4802F3}" destId="{3C2F212C-194C-43CD-88CA-636FB3B9777E}" srcOrd="0" destOrd="0" presId="urn:microsoft.com/office/officeart/2005/8/layout/hList1"/>
    <dgm:cxn modelId="{535DE8B6-26CB-4AA1-8FE3-4992418AE47F}" type="presParOf" srcId="{3C2F212C-194C-43CD-88CA-636FB3B9777E}" destId="{1B22F508-C792-4EFA-8D8A-DA182A8C651E}" srcOrd="0" destOrd="0" presId="urn:microsoft.com/office/officeart/2005/8/layout/hList1"/>
    <dgm:cxn modelId="{C2E99FDF-8ADB-4FBD-A041-68ACB9147136}" type="presParOf" srcId="{3C2F212C-194C-43CD-88CA-636FB3B9777E}" destId="{C59BA539-F078-44E5-BEA1-C9479787F15A}" srcOrd="1" destOrd="0" presId="urn:microsoft.com/office/officeart/2005/8/layout/hList1"/>
    <dgm:cxn modelId="{B458EA7E-BEED-4EE7-B8CD-26E68660626B}" type="presParOf" srcId="{08129563-55CC-47D8-BE8C-E279AD4802F3}" destId="{5C311535-7C73-415C-9AE3-88873173E189}" srcOrd="1" destOrd="0" presId="urn:microsoft.com/office/officeart/2005/8/layout/hList1"/>
    <dgm:cxn modelId="{87AF338C-3045-4489-AFF1-12AE1AD3F1E2}" type="presParOf" srcId="{08129563-55CC-47D8-BE8C-E279AD4802F3}" destId="{E5D9E1C1-3E64-4792-83DF-E584A59B7E28}" srcOrd="2" destOrd="0" presId="urn:microsoft.com/office/officeart/2005/8/layout/hList1"/>
    <dgm:cxn modelId="{7A4E65D4-1203-41A7-A81E-4718D06AB93E}" type="presParOf" srcId="{E5D9E1C1-3E64-4792-83DF-E584A59B7E28}" destId="{42D3C83B-E8C6-4F09-9DBE-34A61329B475}" srcOrd="0" destOrd="0" presId="urn:microsoft.com/office/officeart/2005/8/layout/hList1"/>
    <dgm:cxn modelId="{37826246-874C-42B7-9C6B-A5FD81883DE0}" type="presParOf" srcId="{E5D9E1C1-3E64-4792-83DF-E584A59B7E28}" destId="{72493D6D-6942-4AB8-927C-41E39DE87D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2F508-C792-4EFA-8D8A-DA182A8C651E}">
      <dsp:nvSpPr>
        <dsp:cNvPr id="0" name=""/>
        <dsp:cNvSpPr/>
      </dsp:nvSpPr>
      <dsp:spPr>
        <a:xfrm>
          <a:off x="51" y="41340"/>
          <a:ext cx="4913783" cy="864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Residential</a:t>
          </a:r>
          <a:endParaRPr lang="en-US" sz="3000" kern="1200" dirty="0"/>
        </a:p>
      </dsp:txBody>
      <dsp:txXfrm>
        <a:off x="51" y="41340"/>
        <a:ext cx="4913783" cy="864000"/>
      </dsp:txXfrm>
    </dsp:sp>
    <dsp:sp modelId="{C59BA539-F078-44E5-BEA1-C9479787F15A}">
      <dsp:nvSpPr>
        <dsp:cNvPr id="0" name=""/>
        <dsp:cNvSpPr/>
      </dsp:nvSpPr>
      <dsp:spPr>
        <a:xfrm>
          <a:off x="51" y="905340"/>
          <a:ext cx="4913783" cy="340465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Reports from Ocean County Recycling Centers.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Reports from vendors for materials received at your municipal center.</a:t>
          </a:r>
          <a:endParaRPr lang="en-US" sz="3000" kern="1200" dirty="0"/>
        </a:p>
      </dsp:txBody>
      <dsp:txXfrm>
        <a:off x="51" y="905340"/>
        <a:ext cx="4913783" cy="3404657"/>
      </dsp:txXfrm>
    </dsp:sp>
    <dsp:sp modelId="{42D3C83B-E8C6-4F09-9DBE-34A61329B475}">
      <dsp:nvSpPr>
        <dsp:cNvPr id="0" name=""/>
        <dsp:cNvSpPr/>
      </dsp:nvSpPr>
      <dsp:spPr>
        <a:xfrm>
          <a:off x="5601764" y="41340"/>
          <a:ext cx="4913783" cy="864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Commercial</a:t>
          </a:r>
          <a:endParaRPr lang="en-US" sz="3000" kern="1200" dirty="0"/>
        </a:p>
      </dsp:txBody>
      <dsp:txXfrm>
        <a:off x="5601764" y="41340"/>
        <a:ext cx="4913783" cy="864000"/>
      </dsp:txXfrm>
    </dsp:sp>
    <dsp:sp modelId="{72493D6D-6942-4AB8-927C-41E39DE87D01}">
      <dsp:nvSpPr>
        <dsp:cNvPr id="0" name=""/>
        <dsp:cNvSpPr/>
      </dsp:nvSpPr>
      <dsp:spPr>
        <a:xfrm>
          <a:off x="5601764" y="905340"/>
          <a:ext cx="4913783" cy="340465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All other reports added to the Class A, B, C, or D folders.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Any report received from items not collected at municipal or county recycling center.</a:t>
          </a:r>
          <a:endParaRPr lang="en-US" sz="3000" kern="1200" dirty="0"/>
        </a:p>
      </dsp:txBody>
      <dsp:txXfrm>
        <a:off x="5601764" y="905340"/>
        <a:ext cx="4913783" cy="3404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118AD-9E99-4B63-90C6-36811C6E9F3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B879D-1CEE-4D69-AD11-CCFF0D41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2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5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6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4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2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1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6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9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4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8CCD-122B-4CD8-B526-FE92FC91ED2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7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18675"/>
            <a:ext cx="12192000" cy="2383721"/>
          </a:xfrm>
          <a:prstGeom prst="rect">
            <a:avLst/>
          </a:prstGeom>
          <a:solidFill>
            <a:srgbClr val="20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657" y="509800"/>
            <a:ext cx="11241741" cy="153207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OCEAN COUNTY MUNICIPAL COORDINATORS MEETING</a:t>
            </a:r>
            <a:endParaRPr lang="en-US" sz="48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6045" y="1981516"/>
            <a:ext cx="4195482" cy="59344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3AC78"/>
                </a:solidFill>
                <a:latin typeface="Raleway" panose="020B0503030101060003" pitchFamily="34" charset="0"/>
              </a:rPr>
              <a:t>February 2025</a:t>
            </a:r>
            <a:endParaRPr lang="en-US" sz="3600" b="1" dirty="0">
              <a:solidFill>
                <a:srgbClr val="13AC78"/>
              </a:solidFill>
              <a:latin typeface="Raleway" panose="020B0503030101060003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961527" y="1964495"/>
            <a:ext cx="4195482" cy="593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13AC78"/>
                </a:solidFill>
                <a:latin typeface="Raleway" panose="020B0503030101060003" pitchFamily="34" charset="0"/>
              </a:rPr>
              <a:t>1.5 CRP | 1.5 NJCCC</a:t>
            </a:r>
            <a:endParaRPr lang="en-US" sz="3600" b="1" dirty="0">
              <a:solidFill>
                <a:srgbClr val="13AC78"/>
              </a:solidFill>
              <a:latin typeface="Raleway" panose="020B05030301010600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0562" y="2802396"/>
            <a:ext cx="4966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Raleway" panose="020B0503030101060003" pitchFamily="34" charset="0"/>
              </a:rPr>
              <a:t>MEETING POINTS</a:t>
            </a:r>
            <a:endParaRPr lang="en-US" sz="3200" b="1" dirty="0">
              <a:latin typeface="Raleway" panose="020B05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2914" y="3244679"/>
            <a:ext cx="11465859" cy="443198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aleway" panose="020B0503030101060003" pitchFamily="34" charset="0"/>
              </a:rPr>
              <a:t>Year Recap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aleway" panose="020B0503030101060003" pitchFamily="34" charset="0"/>
              </a:rPr>
              <a:t>Health Department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aleway" panose="020B0503030101060003" pitchFamily="34" charset="0"/>
              </a:rPr>
              <a:t>Document </a:t>
            </a:r>
            <a:r>
              <a:rPr lang="en-US" sz="2400" dirty="0">
                <a:latin typeface="Raleway" panose="020B0503030101060003" pitchFamily="34" charset="0"/>
              </a:rPr>
              <a:t>Shredding / HHW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aleway" panose="020B0503030101060003" pitchFamily="34" charset="0"/>
              </a:rPr>
              <a:t>Barnegat Bay Blitz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aleway" panose="020B0503030101060003" pitchFamily="34" charset="0"/>
              </a:rPr>
              <a:t>Fire </a:t>
            </a:r>
            <a:r>
              <a:rPr lang="en-US" sz="2400" dirty="0">
                <a:latin typeface="Raleway" panose="020B0503030101060003" pitchFamily="34" charset="0"/>
              </a:rPr>
              <a:t>Upgrade Update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aleway" panose="020B0503030101060003" pitchFamily="34" charset="0"/>
              </a:rPr>
              <a:t>Monofilament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aleway" panose="020B0503030101060003" pitchFamily="34" charset="0"/>
              </a:rPr>
              <a:t>Green Wave Electronics </a:t>
            </a:r>
            <a:endParaRPr lang="en-US" sz="2400" dirty="0" smtClean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aleway" panose="020B0503030101060003" pitchFamily="34" charset="0"/>
              </a:rPr>
              <a:t>Outreach </a:t>
            </a:r>
            <a:r>
              <a:rPr lang="en-US" sz="2400" dirty="0">
                <a:latin typeface="Raleway" panose="020B0503030101060003" pitchFamily="34" charset="0"/>
              </a:rPr>
              <a:t>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aleway" panose="020B0503030101060003" pitchFamily="34" charset="0"/>
              </a:rPr>
              <a:t>Tonnage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Raleway" panose="020B0503030101060003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0" y="3513592"/>
            <a:ext cx="2245659" cy="2245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7" y="2856183"/>
            <a:ext cx="4025153" cy="335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5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84" y="1690688"/>
            <a:ext cx="5011616" cy="335005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8" y="835268"/>
            <a:ext cx="5275385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392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Fire Upgrade Update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392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Monofilament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17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2041" y="820848"/>
            <a:ext cx="4130309" cy="309773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6" y="4549286"/>
            <a:ext cx="8848725" cy="1962150"/>
          </a:xfrm>
          <a:prstGeom prst="rect">
            <a:avLst/>
          </a:prstGeom>
        </p:spPr>
      </p:pic>
      <p:pic>
        <p:nvPicPr>
          <p:cNvPr id="1028" name="Picture 4" descr="Berkley Conservation Institute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0"/>
          <a:stretch/>
        </p:blipFill>
        <p:spPr bwMode="auto">
          <a:xfrm>
            <a:off x="1557336" y="304559"/>
            <a:ext cx="5634771" cy="41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00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2" t="1993" r="30271" b="-1993"/>
          <a:stretch/>
        </p:blipFill>
        <p:spPr>
          <a:xfrm rot="5400000">
            <a:off x="2385521" y="-2876292"/>
            <a:ext cx="7224700" cy="123882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5564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latin typeface="Raleway" panose="020B0503030101060003" pitchFamily="34" charset="0"/>
              </a:rPr>
              <a:t>Green Wave </a:t>
            </a:r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Electronics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TJ </a:t>
            </a:r>
            <a:r>
              <a:rPr lang="en-US" b="1" dirty="0" err="1">
                <a:solidFill>
                  <a:schemeClr val="bg1"/>
                </a:solidFill>
                <a:latin typeface="Raleway" panose="020B0503030101060003" pitchFamily="34" charset="0"/>
              </a:rPr>
              <a:t>Feury</a:t>
            </a:r>
            <a:endParaRPr lang="en-US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11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5564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Outreach Materials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39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3724" y="131885"/>
            <a:ext cx="4281853" cy="65238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9" y="202222"/>
            <a:ext cx="4130315" cy="63832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83162" y="2626601"/>
            <a:ext cx="5255741" cy="132343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Raleway" panose="020B0503030101060003" pitchFamily="34" charset="0"/>
              </a:rPr>
              <a:t>Will be announced </a:t>
            </a:r>
          </a:p>
          <a:p>
            <a:pPr algn="ctr"/>
            <a:r>
              <a:rPr lang="en-US" sz="4000" dirty="0" smtClean="0">
                <a:latin typeface="Raleway" panose="020B0503030101060003" pitchFamily="34" charset="0"/>
              </a:rPr>
              <a:t>Feb 26th</a:t>
            </a:r>
            <a:endParaRPr lang="en-US" sz="40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69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97" t="12987" r="26579" b="3543"/>
          <a:stretch/>
        </p:blipFill>
        <p:spPr>
          <a:xfrm>
            <a:off x="2280863" y="359595"/>
            <a:ext cx="7315199" cy="629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5564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Important Dates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59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69" t="14824" r="12303" b="5767"/>
          <a:stretch/>
        </p:blipFill>
        <p:spPr>
          <a:xfrm>
            <a:off x="1292468" y="378069"/>
            <a:ext cx="9563951" cy="588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7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5564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Year Recap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23393" y="3991644"/>
            <a:ext cx="7332784" cy="124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Raleway" panose="020B05030301010600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466" y="483653"/>
            <a:ext cx="8910638" cy="588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550696"/>
            <a:ext cx="12192000" cy="14528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8709" y="2151971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Tonnage Report Season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59146" y="4535066"/>
            <a:ext cx="5123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Raleway" panose="020B0503030101060003" pitchFamily="34" charset="0"/>
              </a:rPr>
              <a:t>Deadline for our review: April 1st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Raleway" panose="020B0503030101060003" pitchFamily="34" charset="0"/>
              </a:rPr>
              <a:t>State deadline: April </a:t>
            </a:r>
            <a:r>
              <a:rPr lang="en-US" sz="2400" b="1" dirty="0">
                <a:solidFill>
                  <a:srgbClr val="000000"/>
                </a:solidFill>
                <a:latin typeface="Raleway" panose="020B0503030101060003" pitchFamily="34" charset="0"/>
              </a:rPr>
              <a:t>30th</a:t>
            </a:r>
            <a:endParaRPr lang="en-US" sz="2400" b="1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8" y="26050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Raleway" panose="020B0503030101060003" pitchFamily="34" charset="0"/>
              </a:rPr>
              <a:t>How can I access the reports?</a:t>
            </a:r>
            <a:endParaRPr lang="en-US" b="1" dirty="0">
              <a:latin typeface="Raleway" panose="020B050303010106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498" y="1356069"/>
            <a:ext cx="9865003" cy="39748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16" y="1505817"/>
            <a:ext cx="8747879" cy="4920682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8426845" y="3141201"/>
            <a:ext cx="3288335" cy="1222301"/>
          </a:xfrm>
          <a:prstGeom prst="rect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u="sng" smtClean="0"/>
              <a:t>ocgsftp.co.ocean.nj.us</a:t>
            </a:r>
            <a:endParaRPr lang="en-US" sz="20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Username: SWMVendorFTP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Password: Vend4SWM_FTP!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5788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3112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38200" y="2640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aleway" panose="020B0503030101060003" pitchFamily="34" charset="0"/>
              </a:rPr>
              <a:t>I’m new, what reports am I expecting?</a:t>
            </a:r>
            <a:endParaRPr lang="en-US" b="1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29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98" y="584793"/>
            <a:ext cx="7499433" cy="55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08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224" y="1834293"/>
            <a:ext cx="11257548" cy="2177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0000"/>
                </a:solidFill>
                <a:latin typeface="Raleway" panose="020B0503030101060003" pitchFamily="34" charset="0"/>
              </a:rPr>
              <a:t>Not sure if your report is right?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0000"/>
                </a:solidFill>
                <a:latin typeface="Raleway" panose="020B0503030101060003" pitchFamily="34" charset="0"/>
              </a:rPr>
              <a:t>Need help with your report?</a:t>
            </a:r>
            <a:endParaRPr lang="en-US" sz="4400" b="1" dirty="0">
              <a:latin typeface="Raleway" panose="020B0503030101060003" pitchFamily="34" charset="0"/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0000"/>
                </a:solidFill>
                <a:latin typeface="Raleway" panose="020B0503030101060003" pitchFamily="34" charset="0"/>
              </a:rPr>
              <a:t>First time filling out your tonnage report?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1388" y="4267199"/>
            <a:ext cx="9609221" cy="1203158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5561" y="3755399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Make an appointment with us!</a:t>
            </a:r>
            <a:endParaRPr lang="en-US" sz="48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73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586919" y="842209"/>
            <a:ext cx="6352673" cy="52698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Reviews: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Raleway" panose="020B0503030101060003" pitchFamily="34" charset="0"/>
              </a:rPr>
              <a:t>“Tanara </a:t>
            </a:r>
            <a:r>
              <a:rPr lang="en-US" dirty="0">
                <a:solidFill>
                  <a:schemeClr val="bg1"/>
                </a:solidFill>
                <a:latin typeface="Raleway" panose="020B0503030101060003" pitchFamily="34" charset="0"/>
              </a:rPr>
              <a:t>and Margaret turn chaos into compliance with style and precision.” </a:t>
            </a:r>
            <a:r>
              <a:rPr lang="en-US" sz="2400" dirty="0">
                <a:solidFill>
                  <a:schemeClr val="bg1"/>
                </a:solidFill>
                <a:latin typeface="Raleway" panose="020B0503030101060003" pitchFamily="34" charset="0"/>
              </a:rPr>
              <a:t>– The New York Times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Raleway" panose="020B0503030101060003" pitchFamily="34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Raleway" panose="020B0503030101060003" pitchFamily="34" charset="0"/>
              </a:rPr>
              <a:t>Who knew tonnage reports could be this entertaining?” </a:t>
            </a:r>
            <a:r>
              <a:rPr lang="en-US" sz="2400" dirty="0">
                <a:solidFill>
                  <a:schemeClr val="bg1"/>
                </a:solidFill>
                <a:latin typeface="Raleway" panose="020B0503030101060003" pitchFamily="34" charset="0"/>
              </a:rPr>
              <a:t>– Variety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Raleway" panose="020B0503030101060003" pitchFamily="34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Raleway" panose="020B0503030101060003" pitchFamily="34" charset="0"/>
              </a:rPr>
              <a:t>Deadlines, data, and drama—surprisingly fun to watch.” </a:t>
            </a:r>
            <a:r>
              <a:rPr lang="en-US" sz="2400" dirty="0">
                <a:solidFill>
                  <a:schemeClr val="bg1"/>
                </a:solidFill>
                <a:latin typeface="Raleway" panose="020B0503030101060003" pitchFamily="34" charset="0"/>
              </a:rPr>
              <a:t>– The Washington Post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Raleway" panose="020B0503030101060003" pitchFamily="34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Raleway" panose="020B0503030101060003" pitchFamily="34" charset="0"/>
              </a:rPr>
              <a:t>Spreadsheets have never been this compelling.” </a:t>
            </a:r>
            <a:r>
              <a:rPr lang="en-US" sz="2400" dirty="0">
                <a:solidFill>
                  <a:schemeClr val="bg1"/>
                </a:solidFill>
                <a:latin typeface="Raleway" panose="020B0503030101060003" pitchFamily="34" charset="0"/>
              </a:rPr>
              <a:t>– The Wall Street Journal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Raleway" panose="020B0503030101060003" pitchFamily="34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Raleway" panose="020B0503030101060003" pitchFamily="34" charset="0"/>
              </a:rPr>
              <a:t>Municipal reporting meets masterful problem-solving.” </a:t>
            </a:r>
            <a:r>
              <a:rPr lang="en-US" sz="2400" dirty="0">
                <a:solidFill>
                  <a:schemeClr val="bg1"/>
                </a:solidFill>
                <a:latin typeface="Raleway" panose="020B0503030101060003" pitchFamily="34" charset="0"/>
              </a:rPr>
              <a:t>– The Guardian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7" t="-1446" r="7674" b="1446"/>
          <a:stretch/>
        </p:blipFill>
        <p:spPr>
          <a:xfrm rot="5400000">
            <a:off x="132473" y="801976"/>
            <a:ext cx="5518486" cy="5101648"/>
          </a:xfrm>
        </p:spPr>
      </p:pic>
    </p:spTree>
    <p:extLst>
      <p:ext uri="{BB962C8B-B14F-4D97-AF65-F5344CB8AC3E}">
        <p14:creationId xmlns:p14="http://schemas.microsoft.com/office/powerpoint/2010/main" val="3126930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5563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Thank you!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3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22" y="-20171"/>
            <a:ext cx="4598894" cy="6898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79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5564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Health Department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58" y="0"/>
            <a:ext cx="5117901" cy="68238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85" y="-1293"/>
            <a:ext cx="5144470" cy="68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0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44" y="318101"/>
            <a:ext cx="4852767" cy="6280052"/>
          </a:xfrm>
        </p:spPr>
      </p:pic>
      <p:sp>
        <p:nvSpPr>
          <p:cNvPr id="6" name="Rectangle 5"/>
          <p:cNvSpPr/>
          <p:nvPr/>
        </p:nvSpPr>
        <p:spPr>
          <a:xfrm>
            <a:off x="6384324" y="2678090"/>
            <a:ext cx="52557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Raleway" panose="020B0503030101060003" pitchFamily="34" charset="0"/>
              </a:rPr>
              <a:t>Guide available </a:t>
            </a:r>
            <a:r>
              <a:rPr lang="en-US" sz="4000" dirty="0" smtClean="0">
                <a:latin typeface="Raleway" panose="020B0503030101060003" pitchFamily="34" charset="0"/>
              </a:rPr>
              <a:t>to municipalities.</a:t>
            </a:r>
            <a:endParaRPr lang="en-US" sz="40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7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284723"/>
            <a:ext cx="12192000" cy="2250343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9430" y="2346199"/>
            <a:ext cx="9893142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latin typeface="Raleway" panose="020B0503030101060003" pitchFamily="34" charset="0"/>
              </a:rPr>
              <a:t>Document Shredding / HHW Events</a:t>
            </a:r>
          </a:p>
        </p:txBody>
      </p:sp>
    </p:spTree>
    <p:extLst>
      <p:ext uri="{BB962C8B-B14F-4D97-AF65-F5344CB8AC3E}">
        <p14:creationId xmlns:p14="http://schemas.microsoft.com/office/powerpoint/2010/main" val="35985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" y="0"/>
            <a:ext cx="54864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78" y="0"/>
            <a:ext cx="4163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8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392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Barnegat Bay Blitz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9358" y="4350400"/>
            <a:ext cx="308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B2D42"/>
                </a:solidFill>
                <a:latin typeface="Playfair Display"/>
              </a:rPr>
              <a:t>April 12th to April 19th,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9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271</Words>
  <Application>Microsoft Office PowerPoint</Application>
  <PresentationFormat>Widescreen</PresentationFormat>
  <Paragraphs>53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Playfair Display</vt:lpstr>
      <vt:lpstr>Raleway</vt:lpstr>
      <vt:lpstr>Office Theme</vt:lpstr>
      <vt:lpstr>OCEAN COUNTY MUNICIPAL COORDINATORS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I access the reports?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Ocean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Hall, Tanara</dc:creator>
  <cp:lastModifiedBy>Hall, Tanara</cp:lastModifiedBy>
  <cp:revision>53</cp:revision>
  <dcterms:created xsi:type="dcterms:W3CDTF">2023-03-16T19:19:27Z</dcterms:created>
  <dcterms:modified xsi:type="dcterms:W3CDTF">2025-02-13T22:02:35Z</dcterms:modified>
</cp:coreProperties>
</file>