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79" r:id="rId4"/>
    <p:sldId id="307" r:id="rId5"/>
    <p:sldId id="284" r:id="rId6"/>
    <p:sldId id="273" r:id="rId7"/>
    <p:sldId id="308" r:id="rId8"/>
    <p:sldId id="265" r:id="rId9"/>
    <p:sldId id="297" r:id="rId10"/>
    <p:sldId id="309" r:id="rId11"/>
    <p:sldId id="310" r:id="rId12"/>
    <p:sldId id="311" r:id="rId13"/>
    <p:sldId id="274" r:id="rId14"/>
    <p:sldId id="277" r:id="rId15"/>
    <p:sldId id="304" r:id="rId16"/>
    <p:sldId id="287" r:id="rId17"/>
    <p:sldId id="272" r:id="rId18"/>
    <p:sldId id="288" r:id="rId19"/>
    <p:sldId id="302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C78"/>
    <a:srgbClr val="203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1BD13-10D1-4FFF-AA5E-4BA05216D677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15C92E-697D-45A1-B374-210D3959712C}">
      <dgm:prSet phldrT="[Text]"/>
      <dgm:spPr/>
      <dgm:t>
        <a:bodyPr/>
        <a:lstStyle/>
        <a:p>
          <a:r>
            <a:rPr lang="en-US" dirty="0" smtClean="0"/>
            <a:t>Residential</a:t>
          </a:r>
          <a:endParaRPr lang="en-US" dirty="0"/>
        </a:p>
      </dgm:t>
    </dgm:pt>
    <dgm:pt modelId="{31D05EDC-2C9B-4C29-A96A-720A7E778C58}" type="parTrans" cxnId="{93EF6F1D-9D41-4FB5-AE45-15DB4F2BFE93}">
      <dgm:prSet/>
      <dgm:spPr/>
      <dgm:t>
        <a:bodyPr/>
        <a:lstStyle/>
        <a:p>
          <a:endParaRPr lang="en-US"/>
        </a:p>
      </dgm:t>
    </dgm:pt>
    <dgm:pt modelId="{126C9FC3-2626-453E-A6F4-C5AD2C79ECBA}" type="sibTrans" cxnId="{93EF6F1D-9D41-4FB5-AE45-15DB4F2BFE93}">
      <dgm:prSet/>
      <dgm:spPr/>
      <dgm:t>
        <a:bodyPr/>
        <a:lstStyle/>
        <a:p>
          <a:endParaRPr lang="en-US"/>
        </a:p>
      </dgm:t>
    </dgm:pt>
    <dgm:pt modelId="{3C407863-33ED-4567-9107-2297D22E4D05}">
      <dgm:prSet phldrT="[Text]"/>
      <dgm:spPr/>
      <dgm:t>
        <a:bodyPr/>
        <a:lstStyle/>
        <a:p>
          <a:r>
            <a:rPr lang="en-US" dirty="0" smtClean="0"/>
            <a:t>Reports from Ocean County Recycling Centers.</a:t>
          </a:r>
          <a:endParaRPr lang="en-US" dirty="0"/>
        </a:p>
      </dgm:t>
    </dgm:pt>
    <dgm:pt modelId="{382F9490-7351-4972-ADCD-E7989D1C3473}" type="parTrans" cxnId="{F3E4E09C-A33C-48AA-81CD-4383909EF259}">
      <dgm:prSet/>
      <dgm:spPr/>
      <dgm:t>
        <a:bodyPr/>
        <a:lstStyle/>
        <a:p>
          <a:endParaRPr lang="en-US"/>
        </a:p>
      </dgm:t>
    </dgm:pt>
    <dgm:pt modelId="{BA4C5F8A-67B2-4F01-A57F-F1FFFADC46E6}" type="sibTrans" cxnId="{F3E4E09C-A33C-48AA-81CD-4383909EF259}">
      <dgm:prSet/>
      <dgm:spPr/>
      <dgm:t>
        <a:bodyPr/>
        <a:lstStyle/>
        <a:p>
          <a:endParaRPr lang="en-US"/>
        </a:p>
      </dgm:t>
    </dgm:pt>
    <dgm:pt modelId="{4AF06FC1-D0C4-4DA9-BCCE-1F14D12B393A}">
      <dgm:prSet phldrT="[Text]"/>
      <dgm:spPr/>
      <dgm:t>
        <a:bodyPr/>
        <a:lstStyle/>
        <a:p>
          <a:r>
            <a:rPr lang="en-US" dirty="0" smtClean="0"/>
            <a:t>Reports from vendors for materials received at your municipal center.</a:t>
          </a:r>
          <a:endParaRPr lang="en-US" dirty="0"/>
        </a:p>
      </dgm:t>
    </dgm:pt>
    <dgm:pt modelId="{83F4CC78-5D55-433F-A966-22CA8B49FF1A}" type="parTrans" cxnId="{9FDC9E66-40C5-4A2C-8D12-7D4C99D55815}">
      <dgm:prSet/>
      <dgm:spPr/>
      <dgm:t>
        <a:bodyPr/>
        <a:lstStyle/>
        <a:p>
          <a:endParaRPr lang="en-US"/>
        </a:p>
      </dgm:t>
    </dgm:pt>
    <dgm:pt modelId="{EDE97CA2-9B86-479A-B08A-63FB5D442246}" type="sibTrans" cxnId="{9FDC9E66-40C5-4A2C-8D12-7D4C99D55815}">
      <dgm:prSet/>
      <dgm:spPr/>
      <dgm:t>
        <a:bodyPr/>
        <a:lstStyle/>
        <a:p>
          <a:endParaRPr lang="en-US"/>
        </a:p>
      </dgm:t>
    </dgm:pt>
    <dgm:pt modelId="{85B23783-A662-41B9-9CDB-2E1A95577E3E}">
      <dgm:prSet phldrT="[Text]"/>
      <dgm:spPr/>
      <dgm:t>
        <a:bodyPr/>
        <a:lstStyle/>
        <a:p>
          <a:r>
            <a:rPr lang="en-US" dirty="0" smtClean="0"/>
            <a:t>Commercial</a:t>
          </a:r>
          <a:endParaRPr lang="en-US" dirty="0"/>
        </a:p>
      </dgm:t>
    </dgm:pt>
    <dgm:pt modelId="{403BEB4C-2105-4F71-983C-1CCF077A2F66}" type="parTrans" cxnId="{67F2631C-93C9-4D7B-8021-8F34552606B2}">
      <dgm:prSet/>
      <dgm:spPr/>
      <dgm:t>
        <a:bodyPr/>
        <a:lstStyle/>
        <a:p>
          <a:endParaRPr lang="en-US"/>
        </a:p>
      </dgm:t>
    </dgm:pt>
    <dgm:pt modelId="{91A36377-B9E4-40F3-BCD5-33844F05AE7A}" type="sibTrans" cxnId="{67F2631C-93C9-4D7B-8021-8F34552606B2}">
      <dgm:prSet/>
      <dgm:spPr/>
      <dgm:t>
        <a:bodyPr/>
        <a:lstStyle/>
        <a:p>
          <a:endParaRPr lang="en-US"/>
        </a:p>
      </dgm:t>
    </dgm:pt>
    <dgm:pt modelId="{8511A2CA-91D8-4CE2-A07F-DFAF0C4F92DF}">
      <dgm:prSet phldrT="[Text]"/>
      <dgm:spPr/>
      <dgm:t>
        <a:bodyPr/>
        <a:lstStyle/>
        <a:p>
          <a:r>
            <a:rPr lang="en-US" dirty="0" smtClean="0"/>
            <a:t>All other reports added to the Class A, B, C, or D folders.</a:t>
          </a:r>
          <a:endParaRPr lang="en-US" dirty="0"/>
        </a:p>
      </dgm:t>
    </dgm:pt>
    <dgm:pt modelId="{360C7AC0-01D6-40BB-BAFE-BB382383B69B}" type="parTrans" cxnId="{B2D8F475-DE3E-43F9-BC8F-5E81F9DACD15}">
      <dgm:prSet/>
      <dgm:spPr/>
      <dgm:t>
        <a:bodyPr/>
        <a:lstStyle/>
        <a:p>
          <a:endParaRPr lang="en-US"/>
        </a:p>
      </dgm:t>
    </dgm:pt>
    <dgm:pt modelId="{09D0B0E2-EA3A-49B2-9009-0D5DB4B1A60A}" type="sibTrans" cxnId="{B2D8F475-DE3E-43F9-BC8F-5E81F9DACD15}">
      <dgm:prSet/>
      <dgm:spPr/>
      <dgm:t>
        <a:bodyPr/>
        <a:lstStyle/>
        <a:p>
          <a:endParaRPr lang="en-US"/>
        </a:p>
      </dgm:t>
    </dgm:pt>
    <dgm:pt modelId="{C5A06E7C-4BD1-4C33-8C35-8AD00DBFCA99}">
      <dgm:prSet phldrT="[Text]"/>
      <dgm:spPr/>
      <dgm:t>
        <a:bodyPr/>
        <a:lstStyle/>
        <a:p>
          <a:r>
            <a:rPr lang="en-US" dirty="0" smtClean="0"/>
            <a:t>Any report received from items not collected at municipal or county recycling center.</a:t>
          </a:r>
          <a:endParaRPr lang="en-US" dirty="0"/>
        </a:p>
      </dgm:t>
    </dgm:pt>
    <dgm:pt modelId="{1082A914-4D48-43AE-A3BA-4CC6D204E063}" type="parTrans" cxnId="{E9BDD1A2-20A3-4208-B9EA-C8D5F53931FB}">
      <dgm:prSet/>
      <dgm:spPr/>
      <dgm:t>
        <a:bodyPr/>
        <a:lstStyle/>
        <a:p>
          <a:endParaRPr lang="en-US"/>
        </a:p>
      </dgm:t>
    </dgm:pt>
    <dgm:pt modelId="{9A54C3A0-BC10-4DAC-BCAC-5FAE808E856F}" type="sibTrans" cxnId="{E9BDD1A2-20A3-4208-B9EA-C8D5F53931FB}">
      <dgm:prSet/>
      <dgm:spPr/>
      <dgm:t>
        <a:bodyPr/>
        <a:lstStyle/>
        <a:p>
          <a:endParaRPr lang="en-US"/>
        </a:p>
      </dgm:t>
    </dgm:pt>
    <dgm:pt modelId="{08129563-55CC-47D8-BE8C-E279AD4802F3}" type="pres">
      <dgm:prSet presAssocID="{9771BD13-10D1-4FFF-AA5E-4BA05216D6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2F212C-194C-43CD-88CA-636FB3B9777E}" type="pres">
      <dgm:prSet presAssocID="{9915C92E-697D-45A1-B374-210D3959712C}" presName="composite" presStyleCnt="0"/>
      <dgm:spPr/>
    </dgm:pt>
    <dgm:pt modelId="{1B22F508-C792-4EFA-8D8A-DA182A8C651E}" type="pres">
      <dgm:prSet presAssocID="{9915C92E-697D-45A1-B374-210D3959712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BA539-F078-44E5-BEA1-C9479787F15A}" type="pres">
      <dgm:prSet presAssocID="{9915C92E-697D-45A1-B374-210D3959712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11535-7C73-415C-9AE3-88873173E189}" type="pres">
      <dgm:prSet presAssocID="{126C9FC3-2626-453E-A6F4-C5AD2C79ECBA}" presName="space" presStyleCnt="0"/>
      <dgm:spPr/>
    </dgm:pt>
    <dgm:pt modelId="{E5D9E1C1-3E64-4792-83DF-E584A59B7E28}" type="pres">
      <dgm:prSet presAssocID="{85B23783-A662-41B9-9CDB-2E1A95577E3E}" presName="composite" presStyleCnt="0"/>
      <dgm:spPr/>
    </dgm:pt>
    <dgm:pt modelId="{42D3C83B-E8C6-4F09-9DBE-34A61329B475}" type="pres">
      <dgm:prSet presAssocID="{85B23783-A662-41B9-9CDB-2E1A95577E3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93D6D-6942-4AB8-927C-41E39DE87D01}" type="pres">
      <dgm:prSet presAssocID="{85B23783-A662-41B9-9CDB-2E1A95577E3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E4E09C-A33C-48AA-81CD-4383909EF259}" srcId="{9915C92E-697D-45A1-B374-210D3959712C}" destId="{3C407863-33ED-4567-9107-2297D22E4D05}" srcOrd="0" destOrd="0" parTransId="{382F9490-7351-4972-ADCD-E7989D1C3473}" sibTransId="{BA4C5F8A-67B2-4F01-A57F-F1FFFADC46E6}"/>
    <dgm:cxn modelId="{8669925E-D087-4613-9640-3A9157A117BB}" type="presOf" srcId="{C5A06E7C-4BD1-4C33-8C35-8AD00DBFCA99}" destId="{72493D6D-6942-4AB8-927C-41E39DE87D01}" srcOrd="0" destOrd="1" presId="urn:microsoft.com/office/officeart/2005/8/layout/hList1"/>
    <dgm:cxn modelId="{67034C1C-B139-4180-B20B-AE11F97FE4B8}" type="presOf" srcId="{8511A2CA-91D8-4CE2-A07F-DFAF0C4F92DF}" destId="{72493D6D-6942-4AB8-927C-41E39DE87D01}" srcOrd="0" destOrd="0" presId="urn:microsoft.com/office/officeart/2005/8/layout/hList1"/>
    <dgm:cxn modelId="{E9BDD1A2-20A3-4208-B9EA-C8D5F53931FB}" srcId="{85B23783-A662-41B9-9CDB-2E1A95577E3E}" destId="{C5A06E7C-4BD1-4C33-8C35-8AD00DBFCA99}" srcOrd="1" destOrd="0" parTransId="{1082A914-4D48-43AE-A3BA-4CC6D204E063}" sibTransId="{9A54C3A0-BC10-4DAC-BCAC-5FAE808E856F}"/>
    <dgm:cxn modelId="{B2D8F475-DE3E-43F9-BC8F-5E81F9DACD15}" srcId="{85B23783-A662-41B9-9CDB-2E1A95577E3E}" destId="{8511A2CA-91D8-4CE2-A07F-DFAF0C4F92DF}" srcOrd="0" destOrd="0" parTransId="{360C7AC0-01D6-40BB-BAFE-BB382383B69B}" sibTransId="{09D0B0E2-EA3A-49B2-9009-0D5DB4B1A60A}"/>
    <dgm:cxn modelId="{D75FD10B-FC24-49A1-B007-77880475F148}" type="presOf" srcId="{9915C92E-697D-45A1-B374-210D3959712C}" destId="{1B22F508-C792-4EFA-8D8A-DA182A8C651E}" srcOrd="0" destOrd="0" presId="urn:microsoft.com/office/officeart/2005/8/layout/hList1"/>
    <dgm:cxn modelId="{E80E6451-A67B-4A62-88C7-4A81D49F48E8}" type="presOf" srcId="{4AF06FC1-D0C4-4DA9-BCCE-1F14D12B393A}" destId="{C59BA539-F078-44E5-BEA1-C9479787F15A}" srcOrd="0" destOrd="1" presId="urn:microsoft.com/office/officeart/2005/8/layout/hList1"/>
    <dgm:cxn modelId="{93EF6F1D-9D41-4FB5-AE45-15DB4F2BFE93}" srcId="{9771BD13-10D1-4FFF-AA5E-4BA05216D677}" destId="{9915C92E-697D-45A1-B374-210D3959712C}" srcOrd="0" destOrd="0" parTransId="{31D05EDC-2C9B-4C29-A96A-720A7E778C58}" sibTransId="{126C9FC3-2626-453E-A6F4-C5AD2C79ECBA}"/>
    <dgm:cxn modelId="{67F2631C-93C9-4D7B-8021-8F34552606B2}" srcId="{9771BD13-10D1-4FFF-AA5E-4BA05216D677}" destId="{85B23783-A662-41B9-9CDB-2E1A95577E3E}" srcOrd="1" destOrd="0" parTransId="{403BEB4C-2105-4F71-983C-1CCF077A2F66}" sibTransId="{91A36377-B9E4-40F3-BCD5-33844F05AE7A}"/>
    <dgm:cxn modelId="{C8D7D59A-E9EE-4AD0-AA73-CE1D93541460}" type="presOf" srcId="{3C407863-33ED-4567-9107-2297D22E4D05}" destId="{C59BA539-F078-44E5-BEA1-C9479787F15A}" srcOrd="0" destOrd="0" presId="urn:microsoft.com/office/officeart/2005/8/layout/hList1"/>
    <dgm:cxn modelId="{BAD08CBB-FD8B-4377-AADC-8FC06C7F8DD7}" type="presOf" srcId="{9771BD13-10D1-4FFF-AA5E-4BA05216D677}" destId="{08129563-55CC-47D8-BE8C-E279AD4802F3}" srcOrd="0" destOrd="0" presId="urn:microsoft.com/office/officeart/2005/8/layout/hList1"/>
    <dgm:cxn modelId="{3EBCEC72-A115-4E39-8FAF-AE749AFF7D9B}" type="presOf" srcId="{85B23783-A662-41B9-9CDB-2E1A95577E3E}" destId="{42D3C83B-E8C6-4F09-9DBE-34A61329B475}" srcOrd="0" destOrd="0" presId="urn:microsoft.com/office/officeart/2005/8/layout/hList1"/>
    <dgm:cxn modelId="{9FDC9E66-40C5-4A2C-8D12-7D4C99D55815}" srcId="{9915C92E-697D-45A1-B374-210D3959712C}" destId="{4AF06FC1-D0C4-4DA9-BCCE-1F14D12B393A}" srcOrd="1" destOrd="0" parTransId="{83F4CC78-5D55-433F-A966-22CA8B49FF1A}" sibTransId="{EDE97CA2-9B86-479A-B08A-63FB5D442246}"/>
    <dgm:cxn modelId="{946F1DA0-296E-409F-9E6F-604CD5364872}" type="presParOf" srcId="{08129563-55CC-47D8-BE8C-E279AD4802F3}" destId="{3C2F212C-194C-43CD-88CA-636FB3B9777E}" srcOrd="0" destOrd="0" presId="urn:microsoft.com/office/officeart/2005/8/layout/hList1"/>
    <dgm:cxn modelId="{535DE8B6-26CB-4AA1-8FE3-4992418AE47F}" type="presParOf" srcId="{3C2F212C-194C-43CD-88CA-636FB3B9777E}" destId="{1B22F508-C792-4EFA-8D8A-DA182A8C651E}" srcOrd="0" destOrd="0" presId="urn:microsoft.com/office/officeart/2005/8/layout/hList1"/>
    <dgm:cxn modelId="{C2E99FDF-8ADB-4FBD-A041-68ACB9147136}" type="presParOf" srcId="{3C2F212C-194C-43CD-88CA-636FB3B9777E}" destId="{C59BA539-F078-44E5-BEA1-C9479787F15A}" srcOrd="1" destOrd="0" presId="urn:microsoft.com/office/officeart/2005/8/layout/hList1"/>
    <dgm:cxn modelId="{B458EA7E-BEED-4EE7-B8CD-26E68660626B}" type="presParOf" srcId="{08129563-55CC-47D8-BE8C-E279AD4802F3}" destId="{5C311535-7C73-415C-9AE3-88873173E189}" srcOrd="1" destOrd="0" presId="urn:microsoft.com/office/officeart/2005/8/layout/hList1"/>
    <dgm:cxn modelId="{87AF338C-3045-4489-AFF1-12AE1AD3F1E2}" type="presParOf" srcId="{08129563-55CC-47D8-BE8C-E279AD4802F3}" destId="{E5D9E1C1-3E64-4792-83DF-E584A59B7E28}" srcOrd="2" destOrd="0" presId="urn:microsoft.com/office/officeart/2005/8/layout/hList1"/>
    <dgm:cxn modelId="{7A4E65D4-1203-41A7-A81E-4718D06AB93E}" type="presParOf" srcId="{E5D9E1C1-3E64-4792-83DF-E584A59B7E28}" destId="{42D3C83B-E8C6-4F09-9DBE-34A61329B475}" srcOrd="0" destOrd="0" presId="urn:microsoft.com/office/officeart/2005/8/layout/hList1"/>
    <dgm:cxn modelId="{37826246-874C-42B7-9C6B-A5FD81883DE0}" type="presParOf" srcId="{E5D9E1C1-3E64-4792-83DF-E584A59B7E28}" destId="{72493D6D-6942-4AB8-927C-41E39DE87D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2F508-C792-4EFA-8D8A-DA182A8C651E}">
      <dsp:nvSpPr>
        <dsp:cNvPr id="0" name=""/>
        <dsp:cNvSpPr/>
      </dsp:nvSpPr>
      <dsp:spPr>
        <a:xfrm>
          <a:off x="51" y="41340"/>
          <a:ext cx="4913783" cy="864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Residential</a:t>
          </a:r>
          <a:endParaRPr lang="en-US" sz="3000" kern="1200" dirty="0"/>
        </a:p>
      </dsp:txBody>
      <dsp:txXfrm>
        <a:off x="51" y="41340"/>
        <a:ext cx="4913783" cy="864000"/>
      </dsp:txXfrm>
    </dsp:sp>
    <dsp:sp modelId="{C59BA539-F078-44E5-BEA1-C9479787F15A}">
      <dsp:nvSpPr>
        <dsp:cNvPr id="0" name=""/>
        <dsp:cNvSpPr/>
      </dsp:nvSpPr>
      <dsp:spPr>
        <a:xfrm>
          <a:off x="51" y="905340"/>
          <a:ext cx="4913783" cy="340465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Reports from Ocean County Recycling Centers.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Reports from vendors for materials received at your municipal center.</a:t>
          </a:r>
          <a:endParaRPr lang="en-US" sz="3000" kern="1200" dirty="0"/>
        </a:p>
      </dsp:txBody>
      <dsp:txXfrm>
        <a:off x="51" y="905340"/>
        <a:ext cx="4913783" cy="3404657"/>
      </dsp:txXfrm>
    </dsp:sp>
    <dsp:sp modelId="{42D3C83B-E8C6-4F09-9DBE-34A61329B475}">
      <dsp:nvSpPr>
        <dsp:cNvPr id="0" name=""/>
        <dsp:cNvSpPr/>
      </dsp:nvSpPr>
      <dsp:spPr>
        <a:xfrm>
          <a:off x="5601764" y="41340"/>
          <a:ext cx="4913783" cy="864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Commercial</a:t>
          </a:r>
          <a:endParaRPr lang="en-US" sz="3000" kern="1200" dirty="0"/>
        </a:p>
      </dsp:txBody>
      <dsp:txXfrm>
        <a:off x="5601764" y="41340"/>
        <a:ext cx="4913783" cy="864000"/>
      </dsp:txXfrm>
    </dsp:sp>
    <dsp:sp modelId="{72493D6D-6942-4AB8-927C-41E39DE87D01}">
      <dsp:nvSpPr>
        <dsp:cNvPr id="0" name=""/>
        <dsp:cNvSpPr/>
      </dsp:nvSpPr>
      <dsp:spPr>
        <a:xfrm>
          <a:off x="5601764" y="905340"/>
          <a:ext cx="4913783" cy="340465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All other reports added to the Class A, B, C, or D folders.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Any report received from items not collected at municipal or county recycling center.</a:t>
          </a:r>
          <a:endParaRPr lang="en-US" sz="3000" kern="1200" dirty="0"/>
        </a:p>
      </dsp:txBody>
      <dsp:txXfrm>
        <a:off x="5601764" y="905340"/>
        <a:ext cx="4913783" cy="3404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118AD-9E99-4B63-90C6-36811C6E9F3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B879D-1CEE-4D69-AD11-CCFF0D41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2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5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6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4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2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1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6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4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9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4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8CCD-122B-4CD8-B526-FE92FC91ED2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7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18675"/>
            <a:ext cx="12192000" cy="2383721"/>
          </a:xfrm>
          <a:prstGeom prst="rect">
            <a:avLst/>
          </a:prstGeom>
          <a:solidFill>
            <a:srgbClr val="20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657" y="509800"/>
            <a:ext cx="11241741" cy="153207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OCEAN COUNTY MUNICIPAL COORDINATORS MEETING</a:t>
            </a:r>
            <a:endParaRPr lang="en-US" sz="48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6045" y="1981516"/>
            <a:ext cx="4195482" cy="59344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3AC78"/>
                </a:solidFill>
                <a:latin typeface="Raleway" panose="020B0503030101060003" pitchFamily="34" charset="0"/>
              </a:rPr>
              <a:t>April 2025</a:t>
            </a:r>
            <a:endParaRPr lang="en-US" sz="3600" b="1" dirty="0">
              <a:solidFill>
                <a:srgbClr val="13AC78"/>
              </a:solidFill>
              <a:latin typeface="Raleway" panose="020B0503030101060003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961527" y="1964495"/>
            <a:ext cx="4195482" cy="593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13AC78"/>
                </a:solidFill>
                <a:latin typeface="Raleway" panose="020B0503030101060003" pitchFamily="34" charset="0"/>
              </a:rPr>
              <a:t>1.5 CRP | 1.5 NJCCC</a:t>
            </a:r>
            <a:endParaRPr lang="en-US" sz="3600" b="1" dirty="0">
              <a:solidFill>
                <a:srgbClr val="13AC78"/>
              </a:solidFill>
              <a:latin typeface="Raleway" panose="020B05030301010600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6454" y="3475789"/>
            <a:ext cx="4966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Raleway" panose="020B0503030101060003" pitchFamily="34" charset="0"/>
              </a:rPr>
              <a:t>MEETING POINTS</a:t>
            </a:r>
            <a:endParaRPr lang="en-US" sz="3200" b="1" dirty="0">
              <a:latin typeface="Raleway" panose="020B05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3632" y="4012634"/>
            <a:ext cx="6638368" cy="295465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aleway" panose="020B0503030101060003" pitchFamily="34" charset="0"/>
              </a:rPr>
              <a:t>Revenue 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aleway" panose="020B0503030101060003" pitchFamily="34" charset="0"/>
              </a:rPr>
              <a:t>Document </a:t>
            </a:r>
            <a:r>
              <a:rPr lang="en-US" sz="2400" dirty="0">
                <a:latin typeface="Raleway" panose="020B0503030101060003" pitchFamily="34" charset="0"/>
              </a:rPr>
              <a:t>Shredding / HHW </a:t>
            </a:r>
            <a:r>
              <a:rPr lang="en-US" sz="2400" dirty="0" smtClean="0">
                <a:latin typeface="Raleway" panose="020B0503030101060003" pitchFamily="34" charset="0"/>
              </a:rPr>
              <a:t>/ Boat Flares</a:t>
            </a:r>
            <a:endParaRPr lang="en-US" sz="2400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aleway" panose="020B0503030101060003" pitchFamily="34" charset="0"/>
              </a:rPr>
              <a:t>Barnegat Bay Blitz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aleway" panose="020B0503030101060003" pitchFamily="34" charset="0"/>
              </a:rPr>
              <a:t>Outreach &amp; Materials</a:t>
            </a:r>
            <a:endParaRPr lang="en-US" sz="2400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aleway" panose="020B0503030101060003" pitchFamily="34" charset="0"/>
              </a:rPr>
              <a:t>Tonnage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Raleway" panose="020B0503030101060003" pitchFamily="34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0" y="3513592"/>
            <a:ext cx="2245659" cy="2245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47" y="2856183"/>
            <a:ext cx="4025153" cy="335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58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877864"/>
              </p:ext>
            </p:extLst>
          </p:nvPr>
        </p:nvGraphicFramePr>
        <p:xfrm>
          <a:off x="984736" y="435462"/>
          <a:ext cx="10462847" cy="6214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2481">
                  <a:extLst>
                    <a:ext uri="{9D8B030D-6E8A-4147-A177-3AD203B41FA5}">
                      <a16:colId xmlns:a16="http://schemas.microsoft.com/office/drawing/2014/main" val="726239391"/>
                    </a:ext>
                  </a:extLst>
                </a:gridCol>
                <a:gridCol w="4517453">
                  <a:extLst>
                    <a:ext uri="{9D8B030D-6E8A-4147-A177-3AD203B41FA5}">
                      <a16:colId xmlns:a16="http://schemas.microsoft.com/office/drawing/2014/main" val="3391125311"/>
                    </a:ext>
                  </a:extLst>
                </a:gridCol>
                <a:gridCol w="4602913">
                  <a:extLst>
                    <a:ext uri="{9D8B030D-6E8A-4147-A177-3AD203B41FA5}">
                      <a16:colId xmlns:a16="http://schemas.microsoft.com/office/drawing/2014/main" val="3928818999"/>
                    </a:ext>
                  </a:extLst>
                </a:gridCol>
              </a:tblGrid>
              <a:tr h="305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03.22.2025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Little Egg Harbor - Pinelands Regional High School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James Ardoin </a:t>
                      </a:r>
                      <a:r>
                        <a:rPr lang="en-US" sz="1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Supplies from OC</a:t>
                      </a:r>
                      <a:endParaRPr lang="en-US" sz="1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extLst>
                  <a:ext uri="{0D108BD9-81ED-4DB2-BD59-A6C34878D82A}">
                    <a16:rowId xmlns:a16="http://schemas.microsoft.com/office/drawing/2014/main" val="90296569"/>
                  </a:ext>
                </a:extLst>
              </a:tr>
              <a:tr h="3590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04.10.2025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Point Pleasant 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Matthew Scott </a:t>
                      </a:r>
                      <a:r>
                        <a:rPr lang="en-US" sz="1600" u="none" strike="noStrike" dirty="0" smtClean="0">
                          <a:effectLst/>
                        </a:rPr>
                        <a:t>  </a:t>
                      </a:r>
                      <a:r>
                        <a:rPr lang="en-US" sz="16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Supplies from PP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extLst>
                  <a:ext uri="{0D108BD9-81ED-4DB2-BD59-A6C34878D82A}">
                    <a16:rowId xmlns:a16="http://schemas.microsoft.com/office/drawing/2014/main" val="2940127193"/>
                  </a:ext>
                </a:extLst>
              </a:tr>
              <a:tr h="305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04.12.2025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Tuckerton Blitz Great Bay Area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Cameron Shapiro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extLst>
                  <a:ext uri="{0D108BD9-81ED-4DB2-BD59-A6C34878D82A}">
                    <a16:rowId xmlns:a16="http://schemas.microsoft.com/office/drawing/2014/main" val="3826470722"/>
                  </a:ext>
                </a:extLst>
              </a:tr>
              <a:tr h="305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04.12.2025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Manchester Little League Field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Nicole </a:t>
                      </a:r>
                      <a:r>
                        <a:rPr lang="en-US" sz="1600" u="none" strike="noStrike" dirty="0" err="1">
                          <a:effectLst/>
                        </a:rPr>
                        <a:t>Lelievre</a:t>
                      </a:r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extLst>
                  <a:ext uri="{0D108BD9-81ED-4DB2-BD59-A6C34878D82A}">
                    <a16:rowId xmlns:a16="http://schemas.microsoft.com/office/drawing/2014/main" val="2300566757"/>
                  </a:ext>
                </a:extLst>
              </a:tr>
              <a:tr h="305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04.13.2025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Brick Blitz DeCamp Wildlife Trail Edwin B Forsythe 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Forrest </a:t>
                      </a:r>
                      <a:r>
                        <a:rPr lang="en-US" sz="1600" u="none" strike="noStrike" dirty="0" smtClean="0">
                          <a:effectLst/>
                        </a:rPr>
                        <a:t>Jennings    </a:t>
                      </a:r>
                      <a:r>
                        <a:rPr lang="en-US" sz="16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Supplies from Brick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extLst>
                  <a:ext uri="{0D108BD9-81ED-4DB2-BD59-A6C34878D82A}">
                    <a16:rowId xmlns:a16="http://schemas.microsoft.com/office/drawing/2014/main" val="206600428"/>
                  </a:ext>
                </a:extLst>
              </a:tr>
              <a:tr h="290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04.15.2025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LBT Blitz 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Joe Stefanoni 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and Frank </a:t>
                      </a:r>
                      <a:r>
                        <a:rPr lang="en-US" sz="1600" u="none" strike="noStrike" dirty="0" smtClean="0">
                          <a:effectLst/>
                        </a:rPr>
                        <a:t>McLaughlin </a:t>
                      </a:r>
                      <a:r>
                        <a:rPr lang="en-US" sz="16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Supplies from LBT</a:t>
                      </a:r>
                      <a:endParaRPr lang="en-US" sz="1600" b="0" i="0" u="none" strike="noStrike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extLst>
                  <a:ext uri="{0D108BD9-81ED-4DB2-BD59-A6C34878D82A}">
                    <a16:rowId xmlns:a16="http://schemas.microsoft.com/office/drawing/2014/main" val="4071429673"/>
                  </a:ext>
                </a:extLst>
              </a:tr>
              <a:tr h="305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04.15.2025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Barnegat </a:t>
                      </a:r>
                      <a:r>
                        <a:rPr lang="en-US" sz="1600" u="none" strike="noStrike" dirty="0" err="1">
                          <a:effectLst/>
                        </a:rPr>
                        <a:t>Twp</a:t>
                      </a:r>
                      <a:r>
                        <a:rPr lang="en-US" sz="1600" u="none" strike="noStrike" dirty="0">
                          <a:effectLst/>
                        </a:rPr>
                        <a:t> Blitz 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Lauren </a:t>
                      </a:r>
                      <a:r>
                        <a:rPr lang="en-US" sz="1600" u="none" strike="noStrike" dirty="0" err="1">
                          <a:effectLst/>
                        </a:rPr>
                        <a:t>Keltos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extLst>
                  <a:ext uri="{0D108BD9-81ED-4DB2-BD59-A6C34878D82A}">
                    <a16:rowId xmlns:a16="http://schemas.microsoft.com/office/drawing/2014/main" val="2836748361"/>
                  </a:ext>
                </a:extLst>
              </a:tr>
              <a:tr h="305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04.16.2025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Manchester Little League Field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Nicole </a:t>
                      </a:r>
                      <a:r>
                        <a:rPr lang="en-US" sz="1600" u="none" strike="noStrike" dirty="0" err="1">
                          <a:effectLst/>
                        </a:rPr>
                        <a:t>Lelievre</a:t>
                      </a:r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extLst>
                  <a:ext uri="{0D108BD9-81ED-4DB2-BD59-A6C34878D82A}">
                    <a16:rowId xmlns:a16="http://schemas.microsoft.com/office/drawing/2014/main" val="2941996581"/>
                  </a:ext>
                </a:extLst>
              </a:tr>
              <a:tr h="305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04.16.2025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Plumsted Blitz Entrance to Colliers Mills WMA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Jeff Mason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extLst>
                  <a:ext uri="{0D108BD9-81ED-4DB2-BD59-A6C34878D82A}">
                    <a16:rowId xmlns:a16="http://schemas.microsoft.com/office/drawing/2014/main" val="1888517871"/>
                  </a:ext>
                </a:extLst>
              </a:tr>
              <a:tr h="278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04.17.2025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Barnegat Light Blitz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extLst>
                  <a:ext uri="{0D108BD9-81ED-4DB2-BD59-A6C34878D82A}">
                    <a16:rowId xmlns:a16="http://schemas.microsoft.com/office/drawing/2014/main" val="1742869725"/>
                  </a:ext>
                </a:extLst>
              </a:tr>
              <a:tr h="404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04.17.2025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Seaside Heights Blitz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Lynett Lurig &amp; Marlena Zarrillo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extLst>
                  <a:ext uri="{0D108BD9-81ED-4DB2-BD59-A6C34878D82A}">
                    <a16:rowId xmlns:a16="http://schemas.microsoft.com/office/drawing/2014/main" val="2116126871"/>
                  </a:ext>
                </a:extLst>
              </a:tr>
              <a:tr h="305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04.17.2025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Jackson Blitz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Peyton </a:t>
                      </a:r>
                      <a:r>
                        <a:rPr lang="en-US" sz="1600" u="none" strike="noStrike" dirty="0" smtClean="0">
                          <a:effectLst/>
                        </a:rPr>
                        <a:t>Curley </a:t>
                      </a:r>
                      <a:r>
                        <a:rPr lang="en-US" sz="16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Supplies from Jackson</a:t>
                      </a:r>
                      <a:endParaRPr lang="en-US" sz="1600" b="0" i="0" u="none" strike="noStrike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extLst>
                  <a:ext uri="{0D108BD9-81ED-4DB2-BD59-A6C34878D82A}">
                    <a16:rowId xmlns:a16="http://schemas.microsoft.com/office/drawing/2014/main" val="2081514817"/>
                  </a:ext>
                </a:extLst>
              </a:tr>
              <a:tr h="305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04.17.2025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Lakewood - Lake Shenandoah County Park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Sheyla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Casco </a:t>
                      </a:r>
                      <a:r>
                        <a:rPr lang="en-US" sz="1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Supplies from OC Parks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extLst>
                  <a:ext uri="{0D108BD9-81ED-4DB2-BD59-A6C34878D82A}">
                    <a16:rowId xmlns:a16="http://schemas.microsoft.com/office/drawing/2014/main" val="3592424695"/>
                  </a:ext>
                </a:extLst>
              </a:tr>
              <a:tr h="305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04.19.2025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Brick Blitz #2 Riverwalk Refuge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Ray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Lechien</a:t>
                      </a:r>
                      <a:r>
                        <a:rPr lang="en-US" sz="1600" u="none" strike="noStrike" dirty="0" smtClean="0">
                          <a:effectLst/>
                        </a:rPr>
                        <a:t>  </a:t>
                      </a:r>
                      <a:r>
                        <a:rPr lang="en-US" sz="16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Supplies from Brick</a:t>
                      </a:r>
                      <a:endParaRPr lang="en-US" sz="1600" b="0" i="0" u="none" strike="noStrike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extLst>
                  <a:ext uri="{0D108BD9-81ED-4DB2-BD59-A6C34878D82A}">
                    <a16:rowId xmlns:a16="http://schemas.microsoft.com/office/drawing/2014/main" val="3038890671"/>
                  </a:ext>
                </a:extLst>
              </a:tr>
              <a:tr h="305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04.19.2025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Ship Bottom Blitz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Matt </a:t>
                      </a:r>
                      <a:r>
                        <a:rPr lang="en-US" sz="1600" u="none" strike="noStrike" dirty="0" smtClean="0">
                          <a:effectLst/>
                        </a:rPr>
                        <a:t>Bernstein   </a:t>
                      </a:r>
                      <a:r>
                        <a:rPr lang="en-US" sz="16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Supplies from Ship Bottom</a:t>
                      </a:r>
                      <a:endParaRPr lang="en-US" sz="1600" b="0" i="0" u="none" strike="noStrike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extLst>
                  <a:ext uri="{0D108BD9-81ED-4DB2-BD59-A6C34878D82A}">
                    <a16:rowId xmlns:a16="http://schemas.microsoft.com/office/drawing/2014/main" val="740755160"/>
                  </a:ext>
                </a:extLst>
              </a:tr>
              <a:tr h="305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04.19.2025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Mantoloking Blitz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Ed O'Malley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extLst>
                  <a:ext uri="{0D108BD9-81ED-4DB2-BD59-A6C34878D82A}">
                    <a16:rowId xmlns:a16="http://schemas.microsoft.com/office/drawing/2014/main" val="4261553921"/>
                  </a:ext>
                </a:extLst>
              </a:tr>
              <a:tr h="305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04.19.2025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Brick Beach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Ronald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Cerracchio</a:t>
                      </a:r>
                      <a:r>
                        <a:rPr lang="en-US" sz="1600" u="none" strike="noStrike" dirty="0" smtClean="0">
                          <a:effectLst/>
                        </a:rPr>
                        <a:t>   </a:t>
                      </a:r>
                      <a:r>
                        <a:rPr lang="en-US" sz="16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Supplies from Brick</a:t>
                      </a:r>
                      <a:endParaRPr lang="en-US" sz="1600" b="0" i="0" u="none" strike="noStrike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extLst>
                  <a:ext uri="{0D108BD9-81ED-4DB2-BD59-A6C34878D82A}">
                    <a16:rowId xmlns:a16="http://schemas.microsoft.com/office/drawing/2014/main" val="1055931303"/>
                  </a:ext>
                </a:extLst>
              </a:tr>
              <a:tr h="305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04.26.2025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Stafford Blitz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Rachel Baldwin/Phil </a:t>
                      </a:r>
                      <a:r>
                        <a:rPr lang="en-US" sz="1600" u="none" strike="noStrike" dirty="0" smtClean="0">
                          <a:effectLst/>
                        </a:rPr>
                        <a:t>Preston </a:t>
                      </a:r>
                      <a:r>
                        <a:rPr lang="en-US" sz="16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Supplies from Stafford</a:t>
                      </a:r>
                      <a:endParaRPr lang="en-US" sz="1600" b="0" i="0" u="none" strike="noStrike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extLst>
                  <a:ext uri="{0D108BD9-81ED-4DB2-BD59-A6C34878D82A}">
                    <a16:rowId xmlns:a16="http://schemas.microsoft.com/office/drawing/2014/main" val="3468886129"/>
                  </a:ext>
                </a:extLst>
              </a:tr>
              <a:tr h="305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04.26.2025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Island Heights Blitz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Sophia </a:t>
                      </a:r>
                      <a:r>
                        <a:rPr lang="en-US" sz="1600" u="none" strike="noStrike" dirty="0" smtClean="0">
                          <a:effectLst/>
                        </a:rPr>
                        <a:t>Church   </a:t>
                      </a:r>
                      <a:r>
                        <a:rPr lang="en-US" sz="1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Supplies from OC</a:t>
                      </a:r>
                      <a:endParaRPr lang="en-US" sz="1600" b="0" i="0" u="none" strike="noStrike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extLst>
                  <a:ext uri="{0D108BD9-81ED-4DB2-BD59-A6C34878D82A}">
                    <a16:rowId xmlns:a16="http://schemas.microsoft.com/office/drawing/2014/main" val="2711190400"/>
                  </a:ext>
                </a:extLst>
              </a:tr>
              <a:tr h="305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04.26.2025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Eagleswood Blitz 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Nicholas Engroff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67" marR="8667" marT="8667" marB="0" anchor="ctr"/>
                </a:tc>
                <a:extLst>
                  <a:ext uri="{0D108BD9-81ED-4DB2-BD59-A6C34878D82A}">
                    <a16:rowId xmlns:a16="http://schemas.microsoft.com/office/drawing/2014/main" val="3682656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23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Trash Bagger with Net Bag by Garbo Grabb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185" y="787308"/>
            <a:ext cx="5399210" cy="54432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ger Nifty Nabber Trigger Grip - 32&quot; Reach - Lightweight, Durable -  Aluminum, Plastic - Silver, Green - 1 Each - Filo CleanTech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" y="1333255"/>
            <a:ext cx="435133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Showa&amp;reg; Atlas&amp;reg; 300 Latex Coated Gloves - XL S-15571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7744">
            <a:off x="7944352" y="2093829"/>
            <a:ext cx="4255477" cy="31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51"/>
          <a:stretch/>
        </p:blipFill>
        <p:spPr>
          <a:xfrm rot="5400000">
            <a:off x="8273125" y="2257489"/>
            <a:ext cx="4751023" cy="26563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92" y="1178173"/>
            <a:ext cx="3587261" cy="4783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3" y="1000735"/>
            <a:ext cx="5169881" cy="51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584674"/>
            <a:ext cx="12192000" cy="1650442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5564" y="2284723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Outreach Materials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39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3724" y="131885"/>
            <a:ext cx="4281853" cy="65238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89" y="202222"/>
            <a:ext cx="4130315" cy="63832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83162" y="2626601"/>
            <a:ext cx="5255741" cy="70788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Raleway" panose="020B0503030101060003" pitchFamily="34" charset="0"/>
              </a:rPr>
              <a:t>Grab them!!!!</a:t>
            </a:r>
            <a:endParaRPr lang="en-US" sz="40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69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897" t="12987" r="26579" b="3543"/>
          <a:stretch/>
        </p:blipFill>
        <p:spPr>
          <a:xfrm>
            <a:off x="2280863" y="359595"/>
            <a:ext cx="7315199" cy="629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550696"/>
            <a:ext cx="12192000" cy="14528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8709" y="2151971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Tonnage Report Season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59146" y="4535066"/>
            <a:ext cx="5123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Raleway" panose="020B0503030101060003" pitchFamily="34" charset="0"/>
              </a:rPr>
              <a:t>Deadline for our review: April 1st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Raleway" panose="020B0503030101060003" pitchFamily="34" charset="0"/>
              </a:rPr>
              <a:t>State deadline: April </a:t>
            </a:r>
            <a:r>
              <a:rPr lang="en-US" sz="2400" b="1" dirty="0">
                <a:solidFill>
                  <a:srgbClr val="000000"/>
                </a:solidFill>
                <a:latin typeface="Raleway" panose="020B0503030101060003" pitchFamily="34" charset="0"/>
              </a:rPr>
              <a:t>30th</a:t>
            </a:r>
            <a:endParaRPr lang="en-US" sz="2400" b="1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8" y="26050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Raleway" panose="020B0503030101060003" pitchFamily="34" charset="0"/>
              </a:rPr>
              <a:t>How can I access the reports?</a:t>
            </a:r>
            <a:endParaRPr lang="en-US" b="1" dirty="0">
              <a:latin typeface="Raleway" panose="020B050303010106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498" y="1356069"/>
            <a:ext cx="9865003" cy="39748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16" y="1505817"/>
            <a:ext cx="8747879" cy="4920682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8426845" y="3141201"/>
            <a:ext cx="3288335" cy="1222301"/>
          </a:xfrm>
          <a:prstGeom prst="rect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u="sng" smtClean="0"/>
              <a:t>ocgsftp.co.ocean.nj.us</a:t>
            </a:r>
            <a:endParaRPr lang="en-US" sz="20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/>
              <a:t>Username: SWMVendorFTP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/>
              <a:t>Password: Vend4SWM_FTP!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5788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3112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38200" y="2640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Raleway" panose="020B0503030101060003" pitchFamily="34" charset="0"/>
              </a:rPr>
              <a:t>I’m new, what reports am I expecting?</a:t>
            </a:r>
            <a:endParaRPr lang="en-US" b="1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29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98" y="584793"/>
            <a:ext cx="7499433" cy="55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0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584674"/>
            <a:ext cx="12192000" cy="1650442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5564" y="2284723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Revenue Share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2584674"/>
            <a:ext cx="12192000" cy="1650442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5563" y="2284723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Thank you!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3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091"/>
            <a:ext cx="12192000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15" y="0"/>
            <a:ext cx="10248569" cy="6836334"/>
          </a:xfrm>
        </p:spPr>
      </p:pic>
    </p:spTree>
    <p:extLst>
      <p:ext uri="{BB962C8B-B14F-4D97-AF65-F5344CB8AC3E}">
        <p14:creationId xmlns:p14="http://schemas.microsoft.com/office/powerpoint/2010/main" val="370273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284723"/>
            <a:ext cx="12192000" cy="2250343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9430" y="2346199"/>
            <a:ext cx="9893142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  <a:latin typeface="Raleway" panose="020B0503030101060003" pitchFamily="34" charset="0"/>
              </a:rPr>
              <a:t>Document Shredding / </a:t>
            </a:r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HHW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" y="0"/>
            <a:ext cx="54864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42" y="0"/>
            <a:ext cx="4183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8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5508" y="2281512"/>
            <a:ext cx="2790092" cy="156417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Raleway" panose="020B0503030101060003" pitchFamily="34" charset="0"/>
              </a:rPr>
              <a:t>June 18</a:t>
            </a:r>
            <a:r>
              <a:rPr lang="en-US" b="1" baseline="30000" dirty="0">
                <a:latin typeface="Raleway" panose="020B0503030101060003" pitchFamily="34" charset="0"/>
              </a:rPr>
              <a:t>th</a:t>
            </a:r>
            <a:endParaRPr lang="en-US" b="1" dirty="0">
              <a:latin typeface="Raleway" panose="020B0503030101060003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Raleway" panose="020B0503030101060003" pitchFamily="34" charset="0"/>
              </a:rPr>
              <a:t>August 20</a:t>
            </a:r>
            <a:r>
              <a:rPr lang="en-US" b="1" baseline="30000" dirty="0">
                <a:latin typeface="Raleway" panose="020B0503030101060003" pitchFamily="34" charset="0"/>
              </a:rPr>
              <a:t>th</a:t>
            </a:r>
            <a:endParaRPr lang="en-US" b="1" dirty="0">
              <a:latin typeface="Raleway" panose="020B0503030101060003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Raleway" panose="020B0503030101060003" pitchFamily="34" charset="0"/>
              </a:rPr>
              <a:t>October 22</a:t>
            </a:r>
            <a:r>
              <a:rPr lang="en-US" b="1" baseline="30000" dirty="0">
                <a:latin typeface="Raleway" panose="020B0503030101060003" pitchFamily="34" charset="0"/>
              </a:rPr>
              <a:t>nd</a:t>
            </a:r>
            <a:r>
              <a:rPr lang="en-US" b="1" dirty="0">
                <a:latin typeface="Raleway" panose="020B0503030101060003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49108" cy="80654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74569"/>
            <a:ext cx="12192000" cy="1425631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28560" y="334386"/>
            <a:ext cx="9893142" cy="1105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Boat Flare Announcement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38900" y="4095994"/>
            <a:ext cx="5363307" cy="156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latin typeface="Raleway" panose="020B0503030101060003" pitchFamily="34" charset="0"/>
              </a:rPr>
              <a:t>Switching to Wednesdays</a:t>
            </a:r>
          </a:p>
          <a:p>
            <a:pPr marL="0" indent="0" algn="ctr">
              <a:buNone/>
            </a:pPr>
            <a:r>
              <a:rPr lang="en-US" b="1" dirty="0" smtClean="0">
                <a:latin typeface="Raleway" panose="020B0503030101060003" pitchFamily="34" charset="0"/>
              </a:rPr>
              <a:t>Registration required</a:t>
            </a:r>
          </a:p>
          <a:p>
            <a:pPr marL="0" indent="0" algn="ctr">
              <a:buNone/>
            </a:pPr>
            <a:r>
              <a:rPr lang="en-US" b="1" dirty="0" smtClean="0">
                <a:latin typeface="Raleway" panose="020B0503030101060003" pitchFamily="34" charset="0"/>
              </a:rPr>
              <a:t>1pm to 3pm </a:t>
            </a:r>
            <a:endParaRPr lang="en-US" b="1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65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584674"/>
            <a:ext cx="12192000" cy="1650442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392" y="2284723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Barnegat Bay Blitz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39358" y="4350400"/>
            <a:ext cx="3082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B2D42"/>
                </a:solidFill>
                <a:latin typeface="Playfair Display"/>
              </a:rPr>
              <a:t>April 12th to April 19th,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9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84" y="1690688"/>
            <a:ext cx="5011616" cy="335005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8" y="835268"/>
            <a:ext cx="5275385" cy="52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339</Words>
  <Application>Microsoft Office PowerPoint</Application>
  <PresentationFormat>Widescreen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Playfair Display</vt:lpstr>
      <vt:lpstr>Raleway</vt:lpstr>
      <vt:lpstr>Segoe UI</vt:lpstr>
      <vt:lpstr>Office Theme</vt:lpstr>
      <vt:lpstr>OCEAN COUNTY MUNICIPAL COORDINATORS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I access the reports?</vt:lpstr>
      <vt:lpstr>PowerPoint Presentation</vt:lpstr>
      <vt:lpstr>PowerPoint Presentation</vt:lpstr>
      <vt:lpstr>PowerPoint Presentation</vt:lpstr>
    </vt:vector>
  </TitlesOfParts>
  <Company>County of Ocean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Hall, Tanara</dc:creator>
  <cp:lastModifiedBy>Blain-Snow, Sandra</cp:lastModifiedBy>
  <cp:revision>62</cp:revision>
  <dcterms:created xsi:type="dcterms:W3CDTF">2023-03-16T19:19:27Z</dcterms:created>
  <dcterms:modified xsi:type="dcterms:W3CDTF">2025-04-11T12:29:46Z</dcterms:modified>
</cp:coreProperties>
</file>